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387" r:id="rId3"/>
    <p:sldId id="389" r:id="rId4"/>
    <p:sldId id="390" r:id="rId5"/>
    <p:sldId id="472" r:id="rId6"/>
    <p:sldId id="457" r:id="rId7"/>
    <p:sldId id="474" r:id="rId8"/>
    <p:sldId id="473" r:id="rId9"/>
    <p:sldId id="452" r:id="rId10"/>
    <p:sldId id="293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Amatic SC" panose="00000500000000000000" pitchFamily="2" charset="-79"/>
      <p:regular r:id="rId16"/>
      <p:bold r:id="rId17"/>
    </p:embeddedFont>
    <p:embeddedFont>
      <p:font typeface="Montserrat Light" panose="00000400000000000000" pitchFamily="2" charset="0"/>
      <p:regular r:id="rId18"/>
      <p: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534"/>
    <a:srgbClr val="85A8FC"/>
    <a:srgbClr val="ED3A50"/>
    <a:srgbClr val="FF787E"/>
    <a:srgbClr val="4F60FF"/>
    <a:srgbClr val="5D4DF5"/>
    <a:srgbClr val="00AEA3"/>
    <a:srgbClr val="10206A"/>
    <a:srgbClr val="FBCF61"/>
    <a:srgbClr val="686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5905CBE2-9FF1-43C0-89D6-1661095439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A672D662-70A1-4C5A-AA45-F86F16A5AF3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F68338-1E0F-4D19-83D3-0803C67D32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4629"/>
            <a:ext cx="5819702" cy="2113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E099FB-8008-4697-A74F-764BDC9F8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t="-1" b="64038"/>
          <a:stretch/>
        </p:blipFill>
        <p:spPr>
          <a:xfrm>
            <a:off x="3848099" y="-55721"/>
            <a:ext cx="3117715" cy="1205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0C1280-58A2-4F40-A5C8-57D98F2E938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76" y="0"/>
            <a:ext cx="5153324" cy="4404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388BEA-58BF-43AE-BA64-76C270FD3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33" r="46647"/>
          <a:stretch/>
        </p:blipFill>
        <p:spPr>
          <a:xfrm>
            <a:off x="5381798" y="5097294"/>
            <a:ext cx="1743809" cy="17607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01D944-B32E-4C30-BDD3-96E5B71957F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0203" y="4160755"/>
            <a:ext cx="5381797" cy="26972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09D2B6-B98D-45E6-8DCB-4DDDADA88FF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2505" cy="39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405199-9D56-4492-AA2A-BB555DD069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303951"/>
            <a:ext cx="3168375" cy="25540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21E4BF-8073-4B66-B2E5-9BE741CD75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52678" y="0"/>
            <a:ext cx="2339322" cy="2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3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9B1D15-082F-402D-8199-852A8D751D9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56275" y="0"/>
            <a:ext cx="4435725" cy="16107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D64061-80EC-4D54-9677-0640B9EF58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4489760"/>
            <a:ext cx="2770909" cy="2368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F8C4E6-CF4F-42DC-A370-3EA4139BEC5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2101174" cy="18033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1E1D8FD-F642-435A-9B54-17ADC2F282B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845685" y="3676935"/>
            <a:ext cx="3346315" cy="3181065"/>
          </a:xfrm>
          <a:prstGeom prst="rect">
            <a:avLst/>
          </a:prstGeom>
        </p:spPr>
      </p:pic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1DF82629-16F2-46AA-B1AA-89E7A3FD81A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19908" y="966453"/>
            <a:ext cx="3705292" cy="4925094"/>
          </a:xfrm>
          <a:prstGeom prst="roundRect">
            <a:avLst>
              <a:gd name="adj" fmla="val 94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008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949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CD54F7A0-33FE-40D3-B475-88FD099B5C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26481" y="2111376"/>
            <a:ext cx="4857162" cy="2247122"/>
          </a:xfrm>
          <a:prstGeom prst="roundRect">
            <a:avLst>
              <a:gd name="adj" fmla="val 988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A83A8611-15B6-4902-9324-6C78E3E49F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2111376"/>
            <a:ext cx="4857162" cy="2247122"/>
          </a:xfrm>
          <a:prstGeom prst="roundRect">
            <a:avLst>
              <a:gd name="adj" fmla="val 988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8A8398-CEB1-4202-9535-82D0491A9D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67330" y="5392215"/>
            <a:ext cx="2924670" cy="14657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5F1F0-B271-44BC-A8E3-CC2D44D8359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2898843" cy="182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91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97007EFA-0FAC-48DF-9FBC-6113CEC904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95A5E1E7-B409-4CAF-9D0B-2B1636662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D35B1CA5-0B01-40C1-8681-A2E6F6A49A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AFF1B4B1-08DC-457C-948B-3B5DA44A76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170E915-4AF6-4178-919B-FE4A938C1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58"/>
          <a:stretch/>
        </p:blipFill>
        <p:spPr>
          <a:xfrm rot="16200000">
            <a:off x="9250556" y="3916555"/>
            <a:ext cx="4435725" cy="14471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52B58E0-A08E-4121-A8DC-39F61E399D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13511" y="913511"/>
            <a:ext cx="3662682" cy="1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67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A78309-811C-497A-ABDF-6393259810B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684810" y="3860475"/>
            <a:ext cx="3507190" cy="2997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E3E404-5CD0-43BE-9991-0238FE2273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6315" cy="3181065"/>
          </a:xfrm>
          <a:prstGeom prst="rect">
            <a:avLst/>
          </a:prstGeom>
        </p:spPr>
      </p:pic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B7EF08FF-E2AC-40C6-9776-8F8C763FE1E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8764" y="2007008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604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BF9A29-B535-4CC1-AD0C-71E72AFECD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42" y="1146483"/>
            <a:ext cx="3168375" cy="25540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FF9F00-175B-4EFB-93C3-B143AB2DE83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99" y="3569958"/>
            <a:ext cx="3507190" cy="2997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60BA64-B288-4AC2-84AF-0BAF72571B3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5" y="4284965"/>
            <a:ext cx="2659494" cy="22825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BD3C1A-D769-4FA8-86BA-7257DECB684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038" y="1146483"/>
            <a:ext cx="3630338" cy="22825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5F0FEB-3F39-4F75-AE00-3F1A635C649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06" y="1146483"/>
            <a:ext cx="3346315" cy="31810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C09A88-B448-46F1-876B-80544B97D43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79" y="3649786"/>
            <a:ext cx="2339322" cy="2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04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B9640A5-8849-4525-BD79-4EF379D022D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7207"/>
            <a:ext cx="4435725" cy="16107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B8A1D5B-D9E5-440F-BB80-F0325F1B30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62" y="0"/>
            <a:ext cx="3630338" cy="2282517"/>
          </a:xfrm>
          <a:prstGeom prst="rect">
            <a:avLst/>
          </a:prstGeom>
        </p:spPr>
      </p:pic>
      <p:sp>
        <p:nvSpPr>
          <p:cNvPr id="17" name="그림 개체 틀 11">
            <a:extLst>
              <a:ext uri="{FF2B5EF4-FFF2-40B4-BE49-F238E27FC236}">
                <a16:creationId xmlns:a16="http://schemas.microsoft.com/office/drawing/2014/main" id="{1FCD1AF8-F509-4225-8303-63D208A792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6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C4445E3-999A-4A4E-8DD7-B76F9C4E9C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60069A-30D9-4477-9C94-415E477818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8375" cy="2554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1B591A-5BDF-4B2E-8561-3E9C245E14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506" y="4575482"/>
            <a:ext cx="2659494" cy="22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15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9B40B48-5B54-469C-9045-2830D7D446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D40075-9BE1-4272-B9F4-1886C81781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0" y="0"/>
            <a:ext cx="3507190" cy="29975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CA6480-62A9-4D4F-A7B4-09D5745DEF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2340"/>
            <a:ext cx="3662682" cy="1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3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68532743-1217-4693-9916-AB818242D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45530" y="1327022"/>
            <a:ext cx="4037038" cy="403934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2E20FA0-832F-44C7-8E43-97DB763D8A7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-1412466" y="3834741"/>
            <a:ext cx="4435725" cy="16107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4DAA52-A2F9-4934-8CEE-46D0E218108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330788" y="3996787"/>
            <a:ext cx="3168375" cy="25540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A0CCA3-F2B0-4AB1-9232-C247B882A32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442828" y="913511"/>
            <a:ext cx="3662682" cy="18356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54EE13-76F8-4733-8A4F-EEEBC4B277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89188" y="-289187"/>
            <a:ext cx="2339322" cy="2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88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6298A0-0DF0-40F7-9CEA-D6C39D20BC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6315" cy="31810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8BD550-1464-4A70-B196-210121DDB07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678" y="3940303"/>
            <a:ext cx="2339322" cy="2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48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BA52D2CF-099E-4003-9960-F4CBFAABC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C01D2C43-4A78-44EA-ABAF-CBB427C9DE1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F4B1543-4F76-4D63-B78E-AF93BA92BC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D1CBDD3-4160-483A-91F0-E4148B691EB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844E2F-4128-451F-A2E3-2219CFE75E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8375" cy="25540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624C00-EB60-4929-B467-A7DDDEBEF5E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506" y="4575482"/>
            <a:ext cx="2659494" cy="22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9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E5FDC0-27B1-49C3-92F8-C253FB7D23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7207"/>
            <a:ext cx="4435725" cy="16107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054921-66C5-4A6A-912C-9B15B902B5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0" y="0"/>
            <a:ext cx="3507190" cy="29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4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60694F-1BA0-4FB7-83C2-51FAF098FBF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2340"/>
            <a:ext cx="3662682" cy="18356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5F4647-1507-4D53-9F8C-A0578C9771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62" y="0"/>
            <a:ext cx="3630338" cy="22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16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AF13FB-8AB5-4F04-8A40-10BB6D3CEF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3507190" cy="2997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F51A5F-5FC4-435C-B9F6-96A0BF501D0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29318" y="5022340"/>
            <a:ext cx="3662682" cy="1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3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0BCD5F-02D9-4D98-83C9-07BED7D5715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6275" y="5247207"/>
            <a:ext cx="4435725" cy="1610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D046B6-97DE-496D-8CED-41D429DF4A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23625" y="0"/>
            <a:ext cx="3168375" cy="25540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25FC69-55C4-4222-9356-E321554F275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575482"/>
            <a:ext cx="2659494" cy="22825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EC95AF-BFFA-4918-BA79-18FD5D8D69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3630338" cy="2282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4A3A67-4EAA-4972-B743-69C589A2CFA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10" y="930545"/>
            <a:ext cx="6018180" cy="49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94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5190AE-C6E0-46A4-842C-EFB028FE09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45685" y="0"/>
            <a:ext cx="3346315" cy="3181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A2F78D-1748-4FBC-93D7-0B5B07C6D72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940303"/>
            <a:ext cx="2339322" cy="2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84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C50BFE-198D-4AD7-A447-68FB75B952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68741" y="3834741"/>
            <a:ext cx="4435725" cy="16107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EA73D5-92FD-4B58-BF29-3848223E9BD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7163" y="3996787"/>
            <a:ext cx="3168375" cy="25540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FD8FBA-96FB-4131-B218-FA2E3809A0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-913510" y="913511"/>
            <a:ext cx="3662682" cy="18356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8C57F85-0A5A-4254-BE90-D2D6BEFDCF9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63490" y="-289187"/>
            <a:ext cx="2339322" cy="2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A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687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D361B02-DFF3-427D-91C8-F5EE263822E0}"/>
              </a:ext>
            </a:extLst>
          </p:cNvPr>
          <p:cNvSpPr txBox="1"/>
          <p:nvPr/>
        </p:nvSpPr>
        <p:spPr>
          <a:xfrm>
            <a:off x="2063806" y="2457712"/>
            <a:ext cx="80643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Quick tech</a:t>
            </a:r>
            <a:endParaRPr lang="ko-KR" altLang="en-US" sz="8800" b="1" dirty="0">
              <a:solidFill>
                <a:srgbClr val="171534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623A6-41FF-4FE0-B7BB-EBA3247CCFAF}"/>
              </a:ext>
            </a:extLst>
          </p:cNvPr>
          <p:cNvSpPr txBox="1"/>
          <p:nvPr/>
        </p:nvSpPr>
        <p:spPr>
          <a:xfrm>
            <a:off x="3076876" y="2644171"/>
            <a:ext cx="6038248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9600" dirty="0">
                <a:solidFill>
                  <a:schemeClr val="bg1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0D1D33B-69BA-4513-80B0-E9B670570036}"/>
              </a:ext>
            </a:extLst>
          </p:cNvPr>
          <p:cNvSpPr txBox="1"/>
          <p:nvPr/>
        </p:nvSpPr>
        <p:spPr>
          <a:xfrm>
            <a:off x="2718736" y="542876"/>
            <a:ext cx="675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Introduction</a:t>
            </a:r>
            <a:endParaRPr lang="ko-KR" altLang="en-US" sz="3600" b="1" dirty="0">
              <a:solidFill>
                <a:srgbClr val="17153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6670030-2DB7-498F-AD46-EC6A2F84DCA5}"/>
              </a:ext>
            </a:extLst>
          </p:cNvPr>
          <p:cNvSpPr/>
          <p:nvPr/>
        </p:nvSpPr>
        <p:spPr>
          <a:xfrm>
            <a:off x="1765524" y="1917006"/>
            <a:ext cx="1259658" cy="1259656"/>
          </a:xfrm>
          <a:prstGeom prst="ellipse">
            <a:avLst/>
          </a:prstGeom>
          <a:solidFill>
            <a:srgbClr val="ED3A50"/>
          </a:solidFill>
          <a:ln w="158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B43341-81F2-408E-BC79-0159DA80DA6F}"/>
              </a:ext>
            </a:extLst>
          </p:cNvPr>
          <p:cNvSpPr/>
          <p:nvPr/>
        </p:nvSpPr>
        <p:spPr>
          <a:xfrm>
            <a:off x="885552" y="3429000"/>
            <a:ext cx="30196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71534"/>
                </a:solidFill>
              </a:rPr>
              <a:t>helps the blind people in its readers</a:t>
            </a:r>
            <a:endParaRPr lang="ko-KR" altLang="en-US" sz="2400" dirty="0">
              <a:solidFill>
                <a:srgbClr val="171534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D76AE0E-7062-49F0-ACC2-F3073FFB667E}"/>
              </a:ext>
            </a:extLst>
          </p:cNvPr>
          <p:cNvSpPr/>
          <p:nvPr/>
        </p:nvSpPr>
        <p:spPr>
          <a:xfrm>
            <a:off x="8809567" y="2067761"/>
            <a:ext cx="1259658" cy="1259656"/>
          </a:xfrm>
          <a:prstGeom prst="ellipse">
            <a:avLst/>
          </a:prstGeom>
          <a:solidFill>
            <a:srgbClr val="ED3A50"/>
          </a:solidFill>
          <a:ln w="158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171534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2844FA-19FE-44BA-AB93-4C408C4912DC}"/>
              </a:ext>
            </a:extLst>
          </p:cNvPr>
          <p:cNvSpPr/>
          <p:nvPr/>
        </p:nvSpPr>
        <p:spPr>
          <a:xfrm>
            <a:off x="7380761" y="3434953"/>
            <a:ext cx="465908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71534"/>
                </a:solidFill>
              </a:rPr>
              <a:t>help people to read large quantities of books in an organized and providing manner</a:t>
            </a:r>
            <a:endParaRPr lang="ko-KR" altLang="en-US" sz="2400" dirty="0">
              <a:solidFill>
                <a:srgbClr val="171534"/>
              </a:solidFill>
            </a:endParaRP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BCCC435B-798D-419A-B38B-569893A10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19880" y="2271361"/>
            <a:ext cx="550946" cy="550946"/>
          </a:xfrm>
          <a:prstGeom prst="rect">
            <a:avLst/>
          </a:prstGeom>
          <a:effectLst/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AEF6A843-C6BB-4A2B-A65C-8EEA13FA7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49881" y="2374206"/>
            <a:ext cx="646766" cy="6467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133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8EEABC-5EEC-470E-BF5C-FAF7C00EF376}"/>
              </a:ext>
            </a:extLst>
          </p:cNvPr>
          <p:cNvSpPr txBox="1"/>
          <p:nvPr/>
        </p:nvSpPr>
        <p:spPr>
          <a:xfrm>
            <a:off x="2641600" y="2243828"/>
            <a:ext cx="6908800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Book</a:t>
            </a:r>
          </a:p>
          <a:p>
            <a:pPr algn="ctr"/>
            <a:r>
              <a:rPr lang="en-US" altLang="ko-KR" sz="54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store</a:t>
            </a:r>
            <a:endParaRPr lang="ko-KR" altLang="en-US" sz="5400" b="1" dirty="0">
              <a:solidFill>
                <a:srgbClr val="171534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8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21525C5-8F11-46D7-95FE-2A0CEDB7BEE2}"/>
              </a:ext>
            </a:extLst>
          </p:cNvPr>
          <p:cNvSpPr txBox="1"/>
          <p:nvPr/>
        </p:nvSpPr>
        <p:spPr>
          <a:xfrm>
            <a:off x="1097355" y="289881"/>
            <a:ext cx="8666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Valid questions</a:t>
            </a:r>
            <a:endParaRPr lang="ko-KR" altLang="en-US" sz="6600" b="1" dirty="0">
              <a:solidFill>
                <a:srgbClr val="17153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DEBAD5-495D-46EA-AA12-42E0F48CFA02}"/>
              </a:ext>
            </a:extLst>
          </p:cNvPr>
          <p:cNvSpPr/>
          <p:nvPr/>
        </p:nvSpPr>
        <p:spPr>
          <a:xfrm>
            <a:off x="-408866" y="2410919"/>
            <a:ext cx="499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71534"/>
                </a:solidFill>
                <a:latin typeface="+mj-lt"/>
              </a:rPr>
              <a:t>01. What Problem are we solving?</a:t>
            </a:r>
          </a:p>
        </p:txBody>
      </p:sp>
      <p:sp>
        <p:nvSpPr>
          <p:cNvPr id="15" name="직사각형 19">
            <a:extLst>
              <a:ext uri="{FF2B5EF4-FFF2-40B4-BE49-F238E27FC236}">
                <a16:creationId xmlns:a16="http://schemas.microsoft.com/office/drawing/2014/main" id="{E58AADF6-07BE-4072-9924-C3126F664FB8}"/>
              </a:ext>
            </a:extLst>
          </p:cNvPr>
          <p:cNvSpPr/>
          <p:nvPr/>
        </p:nvSpPr>
        <p:spPr>
          <a:xfrm>
            <a:off x="5430823" y="2410919"/>
            <a:ext cx="499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71534"/>
                </a:solidFill>
                <a:latin typeface="+mj-lt"/>
              </a:rPr>
              <a:t>02. Why are we solving this problem ?</a:t>
            </a:r>
          </a:p>
        </p:txBody>
      </p:sp>
      <p:sp>
        <p:nvSpPr>
          <p:cNvPr id="17" name="직사각형 19">
            <a:extLst>
              <a:ext uri="{FF2B5EF4-FFF2-40B4-BE49-F238E27FC236}">
                <a16:creationId xmlns:a16="http://schemas.microsoft.com/office/drawing/2014/main" id="{07DEE907-9674-4A2C-B643-7943BBA6F2F1}"/>
              </a:ext>
            </a:extLst>
          </p:cNvPr>
          <p:cNvSpPr/>
          <p:nvPr/>
        </p:nvSpPr>
        <p:spPr>
          <a:xfrm>
            <a:off x="5049823" y="3947181"/>
            <a:ext cx="499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71534"/>
                </a:solidFill>
                <a:latin typeface="+mj-lt"/>
              </a:rPr>
              <a:t>04. Who are we designing for?</a:t>
            </a:r>
          </a:p>
        </p:txBody>
      </p:sp>
      <p:sp>
        <p:nvSpPr>
          <p:cNvPr id="30" name="직사각형 19">
            <a:extLst>
              <a:ext uri="{FF2B5EF4-FFF2-40B4-BE49-F238E27FC236}">
                <a16:creationId xmlns:a16="http://schemas.microsoft.com/office/drawing/2014/main" id="{5D858B0F-EECF-45CC-9BF9-FF166991B933}"/>
              </a:ext>
            </a:extLst>
          </p:cNvPr>
          <p:cNvSpPr/>
          <p:nvPr/>
        </p:nvSpPr>
        <p:spPr>
          <a:xfrm>
            <a:off x="-736791" y="3947181"/>
            <a:ext cx="499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71534"/>
                </a:solidFill>
                <a:latin typeface="+mj-lt"/>
              </a:rPr>
              <a:t>02. what is  the problem scale?</a:t>
            </a:r>
          </a:p>
        </p:txBody>
      </p:sp>
    </p:spTree>
    <p:extLst>
      <p:ext uri="{BB962C8B-B14F-4D97-AF65-F5344CB8AC3E}">
        <p14:creationId xmlns:p14="http://schemas.microsoft.com/office/powerpoint/2010/main" val="328018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21525C5-8F11-46D7-95FE-2A0CEDB7BEE2}"/>
              </a:ext>
            </a:extLst>
          </p:cNvPr>
          <p:cNvSpPr txBox="1"/>
          <p:nvPr/>
        </p:nvSpPr>
        <p:spPr>
          <a:xfrm>
            <a:off x="1097355" y="289881"/>
            <a:ext cx="8666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Valid questions</a:t>
            </a:r>
            <a:endParaRPr lang="ko-KR" altLang="en-US" sz="6600" b="1" dirty="0">
              <a:solidFill>
                <a:srgbClr val="17153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DEBAD5-495D-46EA-AA12-42E0F48CFA02}"/>
              </a:ext>
            </a:extLst>
          </p:cNvPr>
          <p:cNvSpPr/>
          <p:nvPr/>
        </p:nvSpPr>
        <p:spPr>
          <a:xfrm>
            <a:off x="51178" y="2410919"/>
            <a:ext cx="499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71534"/>
                </a:solidFill>
                <a:latin typeface="+mj-lt"/>
              </a:rPr>
              <a:t>05. What age group are we designing for? Why?</a:t>
            </a:r>
          </a:p>
        </p:txBody>
      </p:sp>
      <p:sp>
        <p:nvSpPr>
          <p:cNvPr id="15" name="직사각형 19">
            <a:extLst>
              <a:ext uri="{FF2B5EF4-FFF2-40B4-BE49-F238E27FC236}">
                <a16:creationId xmlns:a16="http://schemas.microsoft.com/office/drawing/2014/main" id="{E58AADF6-07BE-4072-9924-C3126F664FB8}"/>
              </a:ext>
            </a:extLst>
          </p:cNvPr>
          <p:cNvSpPr/>
          <p:nvPr/>
        </p:nvSpPr>
        <p:spPr>
          <a:xfrm>
            <a:off x="5430823" y="2410919"/>
            <a:ext cx="499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71534"/>
                </a:solidFill>
                <a:latin typeface="+mj-lt"/>
              </a:rPr>
              <a:t>06. what are their needs and goal? Why?</a:t>
            </a:r>
          </a:p>
        </p:txBody>
      </p:sp>
      <p:sp>
        <p:nvSpPr>
          <p:cNvPr id="17" name="직사각형 19">
            <a:extLst>
              <a:ext uri="{FF2B5EF4-FFF2-40B4-BE49-F238E27FC236}">
                <a16:creationId xmlns:a16="http://schemas.microsoft.com/office/drawing/2014/main" id="{07DEE907-9674-4A2C-B643-7943BBA6F2F1}"/>
              </a:ext>
            </a:extLst>
          </p:cNvPr>
          <p:cNvSpPr/>
          <p:nvPr/>
        </p:nvSpPr>
        <p:spPr>
          <a:xfrm>
            <a:off x="5799123" y="3947181"/>
            <a:ext cx="499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71534"/>
                </a:solidFill>
                <a:latin typeface="+mj-lt"/>
              </a:rPr>
              <a:t>08. what do we do differently that the market?</a:t>
            </a:r>
          </a:p>
        </p:txBody>
      </p:sp>
      <p:sp>
        <p:nvSpPr>
          <p:cNvPr id="30" name="직사각형 19">
            <a:extLst>
              <a:ext uri="{FF2B5EF4-FFF2-40B4-BE49-F238E27FC236}">
                <a16:creationId xmlns:a16="http://schemas.microsoft.com/office/drawing/2014/main" id="{5D858B0F-EECF-45CC-9BF9-FF166991B933}"/>
              </a:ext>
            </a:extLst>
          </p:cNvPr>
          <p:cNvSpPr/>
          <p:nvPr/>
        </p:nvSpPr>
        <p:spPr>
          <a:xfrm>
            <a:off x="0" y="3923862"/>
            <a:ext cx="548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71534"/>
                </a:solidFill>
                <a:latin typeface="+mj-lt"/>
              </a:rPr>
              <a:t>07. what are their desires when using the product?</a:t>
            </a:r>
          </a:p>
        </p:txBody>
      </p:sp>
    </p:spTree>
    <p:extLst>
      <p:ext uri="{BB962C8B-B14F-4D97-AF65-F5344CB8AC3E}">
        <p14:creationId xmlns:p14="http://schemas.microsoft.com/office/powerpoint/2010/main" val="3283062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98EB4-BB40-4E75-99E6-8BC2DE56B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63540"/>
            <a:ext cx="4958182" cy="4932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F9755-7CAB-4296-84F0-60700E2895CA}"/>
              </a:ext>
            </a:extLst>
          </p:cNvPr>
          <p:cNvSpPr txBox="1"/>
          <p:nvPr/>
        </p:nvSpPr>
        <p:spPr>
          <a:xfrm>
            <a:off x="1422223" y="0"/>
            <a:ext cx="8666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Priority matrix</a:t>
            </a:r>
            <a:endParaRPr lang="ko-KR" altLang="en-US" sz="6600" b="1" dirty="0">
              <a:solidFill>
                <a:srgbClr val="171534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62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118BED-8104-4AC6-AD00-602BB0CDA988}"/>
              </a:ext>
            </a:extLst>
          </p:cNvPr>
          <p:cNvSpPr/>
          <p:nvPr/>
        </p:nvSpPr>
        <p:spPr>
          <a:xfrm>
            <a:off x="4483550" y="0"/>
            <a:ext cx="3224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Home screen</a:t>
            </a:r>
            <a:endParaRPr lang="ko-KR" altLang="en-US" sz="5400" b="1" dirty="0">
              <a:solidFill>
                <a:srgbClr val="17153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4E4876-5E79-457B-96D0-041C31BBB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5" t="23729" r="26156" b="20169"/>
          <a:stretch/>
        </p:blipFill>
        <p:spPr>
          <a:xfrm>
            <a:off x="4886322" y="1229319"/>
            <a:ext cx="2419354" cy="52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9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118BED-8104-4AC6-AD00-602BB0CDA988}"/>
              </a:ext>
            </a:extLst>
          </p:cNvPr>
          <p:cNvSpPr/>
          <p:nvPr/>
        </p:nvSpPr>
        <p:spPr>
          <a:xfrm>
            <a:off x="4483550" y="0"/>
            <a:ext cx="3224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Main function</a:t>
            </a:r>
            <a:endParaRPr lang="ko-KR" altLang="en-US" sz="5400" b="1" dirty="0">
              <a:solidFill>
                <a:srgbClr val="171534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9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1">
            <a:extLst>
              <a:ext uri="{FF2B5EF4-FFF2-40B4-BE49-F238E27FC236}">
                <a16:creationId xmlns:a16="http://schemas.microsoft.com/office/drawing/2014/main" id="{FB49C9E2-74DB-4097-A0BD-106727C9803D}"/>
              </a:ext>
            </a:extLst>
          </p:cNvPr>
          <p:cNvSpPr/>
          <p:nvPr/>
        </p:nvSpPr>
        <p:spPr>
          <a:xfrm>
            <a:off x="4483550" y="0"/>
            <a:ext cx="3224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171534"/>
                </a:solidFill>
                <a:latin typeface="+mj-lt"/>
                <a:cs typeface="Arial" panose="020B0604020202020204" pitchFamily="34" charset="0"/>
              </a:rPr>
              <a:t>Team members</a:t>
            </a:r>
            <a:endParaRPr lang="ko-KR" altLang="en-US" sz="5400" b="1" dirty="0">
              <a:solidFill>
                <a:srgbClr val="171534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86822D-7D0D-43D8-899D-E372F32B1379}"/>
              </a:ext>
            </a:extLst>
          </p:cNvPr>
          <p:cNvGrpSpPr/>
          <p:nvPr/>
        </p:nvGrpSpPr>
        <p:grpSpPr>
          <a:xfrm>
            <a:off x="-434814" y="811739"/>
            <a:ext cx="3224899" cy="3213346"/>
            <a:chOff x="0" y="2832915"/>
            <a:chExt cx="3224899" cy="321334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D161CD0-8B5F-4D52-AEFC-5C6C89BB6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1" y="2832915"/>
              <a:ext cx="1766796" cy="1766796"/>
            </a:xfrm>
            <a:prstGeom prst="rect">
              <a:avLst/>
            </a:prstGeom>
          </p:spPr>
        </p:pic>
        <p:sp>
          <p:nvSpPr>
            <p:cNvPr id="49" name="직사각형 1">
              <a:extLst>
                <a:ext uri="{FF2B5EF4-FFF2-40B4-BE49-F238E27FC236}">
                  <a16:creationId xmlns:a16="http://schemas.microsoft.com/office/drawing/2014/main" id="{474B85B4-F764-491B-B867-D83D64D3CC2E}"/>
                </a:ext>
              </a:extLst>
            </p:cNvPr>
            <p:cNvSpPr/>
            <p:nvPr/>
          </p:nvSpPr>
          <p:spPr>
            <a:xfrm>
              <a:off x="0" y="4599711"/>
              <a:ext cx="322489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+mj-lt"/>
                  <a:cs typeface="Arial" panose="020B0604020202020204" pitchFamily="34" charset="0"/>
                </a:rPr>
                <a:t>Abdulrahman Ramadan</a:t>
              </a:r>
              <a:endParaRPr lang="ko-KR" altLang="en-US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0E6B6D2-8F5D-4356-AAE5-87872DA1B8A4}"/>
              </a:ext>
            </a:extLst>
          </p:cNvPr>
          <p:cNvGrpSpPr/>
          <p:nvPr/>
        </p:nvGrpSpPr>
        <p:grpSpPr>
          <a:xfrm>
            <a:off x="2355272" y="811739"/>
            <a:ext cx="3224899" cy="2536237"/>
            <a:chOff x="0" y="2832915"/>
            <a:chExt cx="3224899" cy="253623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0ADC549-B5AF-4800-B63D-9DDE994B0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1" y="2832915"/>
              <a:ext cx="1766796" cy="1766796"/>
            </a:xfrm>
            <a:prstGeom prst="rect">
              <a:avLst/>
            </a:prstGeom>
          </p:spPr>
        </p:pic>
        <p:sp>
          <p:nvSpPr>
            <p:cNvPr id="52" name="직사각형 1">
              <a:extLst>
                <a:ext uri="{FF2B5EF4-FFF2-40B4-BE49-F238E27FC236}">
                  <a16:creationId xmlns:a16="http://schemas.microsoft.com/office/drawing/2014/main" id="{1039A251-5B10-455E-8E3A-66C99F598C6C}"/>
                </a:ext>
              </a:extLst>
            </p:cNvPr>
            <p:cNvSpPr/>
            <p:nvPr/>
          </p:nvSpPr>
          <p:spPr>
            <a:xfrm>
              <a:off x="0" y="4599711"/>
              <a:ext cx="32248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+mj-lt"/>
                  <a:cs typeface="Arial" panose="020B0604020202020204" pitchFamily="34" charset="0"/>
                </a:rPr>
                <a:t>Hamdi Faraj</a:t>
              </a:r>
              <a:endParaRPr lang="ko-KR" altLang="en-US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5FBF24-0ABC-43BE-9F76-CE5E5D3DB815}"/>
              </a:ext>
            </a:extLst>
          </p:cNvPr>
          <p:cNvGrpSpPr/>
          <p:nvPr/>
        </p:nvGrpSpPr>
        <p:grpSpPr>
          <a:xfrm>
            <a:off x="7553470" y="811739"/>
            <a:ext cx="3224899" cy="2536237"/>
            <a:chOff x="0" y="2832915"/>
            <a:chExt cx="3224899" cy="2536237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1F3C48C-1FC5-41AF-A819-8FDD261A6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1" y="2832915"/>
              <a:ext cx="1766796" cy="1766796"/>
            </a:xfrm>
            <a:prstGeom prst="rect">
              <a:avLst/>
            </a:prstGeom>
          </p:spPr>
        </p:pic>
        <p:sp>
          <p:nvSpPr>
            <p:cNvPr id="55" name="직사각형 1">
              <a:extLst>
                <a:ext uri="{FF2B5EF4-FFF2-40B4-BE49-F238E27FC236}">
                  <a16:creationId xmlns:a16="http://schemas.microsoft.com/office/drawing/2014/main" id="{1F6BE0B6-B216-4E0C-81FD-019E534C3955}"/>
                </a:ext>
              </a:extLst>
            </p:cNvPr>
            <p:cNvSpPr/>
            <p:nvPr/>
          </p:nvSpPr>
          <p:spPr>
            <a:xfrm>
              <a:off x="0" y="4599711"/>
              <a:ext cx="32248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+mj-lt"/>
                  <a:cs typeface="Arial" panose="020B0604020202020204" pitchFamily="34" charset="0"/>
                </a:rPr>
                <a:t>Ziad Jalal</a:t>
              </a:r>
              <a:endParaRPr lang="ko-KR" altLang="en-US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D90F779-BEC3-403A-8006-6492A4C66991}"/>
              </a:ext>
            </a:extLst>
          </p:cNvPr>
          <p:cNvGrpSpPr/>
          <p:nvPr/>
        </p:nvGrpSpPr>
        <p:grpSpPr>
          <a:xfrm>
            <a:off x="4991011" y="811739"/>
            <a:ext cx="3224899" cy="2536237"/>
            <a:chOff x="0" y="2832915"/>
            <a:chExt cx="3224899" cy="2536237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AE289D6-9812-46A9-9A0B-00BD826F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1" y="2832915"/>
              <a:ext cx="1766796" cy="1766796"/>
            </a:xfrm>
            <a:prstGeom prst="rect">
              <a:avLst/>
            </a:prstGeom>
          </p:spPr>
        </p:pic>
        <p:sp>
          <p:nvSpPr>
            <p:cNvPr id="58" name="직사각형 1">
              <a:extLst>
                <a:ext uri="{FF2B5EF4-FFF2-40B4-BE49-F238E27FC236}">
                  <a16:creationId xmlns:a16="http://schemas.microsoft.com/office/drawing/2014/main" id="{AFBF0A2D-A340-4040-B603-F45204790C7B}"/>
                </a:ext>
              </a:extLst>
            </p:cNvPr>
            <p:cNvSpPr/>
            <p:nvPr/>
          </p:nvSpPr>
          <p:spPr>
            <a:xfrm>
              <a:off x="0" y="4599711"/>
              <a:ext cx="32248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+mj-lt"/>
                  <a:cs typeface="Arial" panose="020B0604020202020204" pitchFamily="34" charset="0"/>
                </a:rPr>
                <a:t>Youssef Hamza</a:t>
              </a:r>
              <a:endParaRPr lang="ko-KR" altLang="en-US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ECC5F7-5872-41F3-BF03-A236711E2793}"/>
              </a:ext>
            </a:extLst>
          </p:cNvPr>
          <p:cNvGrpSpPr/>
          <p:nvPr/>
        </p:nvGrpSpPr>
        <p:grpSpPr>
          <a:xfrm>
            <a:off x="3636501" y="3644654"/>
            <a:ext cx="3224899" cy="2536237"/>
            <a:chOff x="0" y="2832915"/>
            <a:chExt cx="3224899" cy="253623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AE1170A-2CF5-478D-806E-43C975E1F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1" y="2832915"/>
              <a:ext cx="1766796" cy="1766796"/>
            </a:xfrm>
            <a:prstGeom prst="rect">
              <a:avLst/>
            </a:prstGeom>
          </p:spPr>
        </p:pic>
        <p:sp>
          <p:nvSpPr>
            <p:cNvPr id="61" name="직사각형 1">
              <a:extLst>
                <a:ext uri="{FF2B5EF4-FFF2-40B4-BE49-F238E27FC236}">
                  <a16:creationId xmlns:a16="http://schemas.microsoft.com/office/drawing/2014/main" id="{13E3061D-BB05-4DED-A6F2-8FC4A677F83B}"/>
                </a:ext>
              </a:extLst>
            </p:cNvPr>
            <p:cNvSpPr/>
            <p:nvPr/>
          </p:nvSpPr>
          <p:spPr>
            <a:xfrm>
              <a:off x="0" y="4599711"/>
              <a:ext cx="32248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 err="1">
                  <a:latin typeface="+mj-lt"/>
                  <a:cs typeface="Arial" panose="020B0604020202020204" pitchFamily="34" charset="0"/>
                </a:rPr>
                <a:t>habiba</a:t>
              </a:r>
              <a:r>
                <a:rPr lang="en-US" altLang="ko-KR" sz="4400" b="1" dirty="0">
                  <a:latin typeface="+mj-lt"/>
                  <a:cs typeface="Arial" panose="020B0604020202020204" pitchFamily="34" charset="0"/>
                </a:rPr>
                <a:t> </a:t>
              </a:r>
              <a:r>
                <a:rPr lang="en-US" altLang="ko-KR" sz="4400" b="1" dirty="0" err="1">
                  <a:latin typeface="+mj-lt"/>
                  <a:cs typeface="Arial" panose="020B0604020202020204" pitchFamily="34" charset="0"/>
                </a:rPr>
                <a:t>sayed</a:t>
              </a:r>
              <a:endParaRPr lang="ko-KR" altLang="en-US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67809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matic SC - Montserrat Light">
      <a:majorFont>
        <a:latin typeface="Amatic SC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D3A50"/>
        </a:solidFill>
        <a:ln w="15875" cap="flat">
          <a:noFill/>
          <a:prstDash val="solid"/>
          <a:miter/>
        </a:ln>
        <a:effectLst/>
      </a:spPr>
      <a:bodyPr rtlCol="0" anchor="ctr"/>
      <a:lstStyle>
        <a:defPPr algn="ctr">
          <a:defRPr sz="3200" b="1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128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맑은 고딕</vt:lpstr>
      <vt:lpstr>Amatic SC</vt:lpstr>
      <vt:lpstr>Montserrat Light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Hamdy Farg</cp:lastModifiedBy>
  <cp:revision>263</cp:revision>
  <dcterms:created xsi:type="dcterms:W3CDTF">2019-04-06T05:20:47Z</dcterms:created>
  <dcterms:modified xsi:type="dcterms:W3CDTF">2023-08-29T19:42:40Z</dcterms:modified>
</cp:coreProperties>
</file>